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50"/>
  </p:notesMasterIdLst>
  <p:sldIdLst>
    <p:sldId id="273" r:id="rId2"/>
    <p:sldId id="969" r:id="rId3"/>
    <p:sldId id="1027" r:id="rId4"/>
    <p:sldId id="1030" r:id="rId5"/>
    <p:sldId id="1028" r:id="rId6"/>
    <p:sldId id="995" r:id="rId7"/>
    <p:sldId id="1029" r:id="rId8"/>
    <p:sldId id="996" r:id="rId9"/>
    <p:sldId id="1031" r:id="rId10"/>
    <p:sldId id="1019" r:id="rId11"/>
    <p:sldId id="1018" r:id="rId12"/>
    <p:sldId id="997" r:id="rId13"/>
    <p:sldId id="1032" r:id="rId14"/>
    <p:sldId id="1020" r:id="rId15"/>
    <p:sldId id="1009" r:id="rId16"/>
    <p:sldId id="1017" r:id="rId17"/>
    <p:sldId id="1034" r:id="rId18"/>
    <p:sldId id="1035" r:id="rId19"/>
    <p:sldId id="1036" r:id="rId20"/>
    <p:sldId id="1037" r:id="rId21"/>
    <p:sldId id="1039" r:id="rId22"/>
    <p:sldId id="1038" r:id="rId23"/>
    <p:sldId id="1040" r:id="rId24"/>
    <p:sldId id="1041" r:id="rId25"/>
    <p:sldId id="1042" r:id="rId26"/>
    <p:sldId id="1043" r:id="rId27"/>
    <p:sldId id="1062" r:id="rId28"/>
    <p:sldId id="1063" r:id="rId29"/>
    <p:sldId id="1064" r:id="rId30"/>
    <p:sldId id="1065" r:id="rId31"/>
    <p:sldId id="1066" r:id="rId32"/>
    <p:sldId id="1067" r:id="rId33"/>
    <p:sldId id="1051" r:id="rId34"/>
    <p:sldId id="1052" r:id="rId35"/>
    <p:sldId id="1053" r:id="rId36"/>
    <p:sldId id="1061" r:id="rId37"/>
    <p:sldId id="1045" r:id="rId38"/>
    <p:sldId id="1047" r:id="rId39"/>
    <p:sldId id="1049" r:id="rId40"/>
    <p:sldId id="1048" r:id="rId41"/>
    <p:sldId id="1050" r:id="rId42"/>
    <p:sldId id="1054" r:id="rId43"/>
    <p:sldId id="1056" r:id="rId44"/>
    <p:sldId id="1057" r:id="rId45"/>
    <p:sldId id="1058" r:id="rId46"/>
    <p:sldId id="1059" r:id="rId47"/>
    <p:sldId id="1060" r:id="rId48"/>
    <p:sldId id="1044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929"/>
    <a:srgbClr val="BFEFC9"/>
    <a:srgbClr val="5A5A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5343" autoAdjust="0"/>
  </p:normalViewPr>
  <p:slideViewPr>
    <p:cSldViewPr snapToGrid="0">
      <p:cViewPr varScale="1">
        <p:scale>
          <a:sx n="160" d="100"/>
          <a:sy n="160" d="100"/>
        </p:scale>
        <p:origin x="192" y="168"/>
      </p:cViewPr>
      <p:guideLst>
        <p:guide orient="horz" pos="2205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78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F9473-F066-431E-A6E8-1D478C995A6B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4E2F1-1521-4C3A-A563-2F7D19AB6E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75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481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30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87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5337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1519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80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273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78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834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89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0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654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687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024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7767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9760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3878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5374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951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604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919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89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1366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250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641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9745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061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21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8708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096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251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1355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714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1187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780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1884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7309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3547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104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471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8033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131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173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05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65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27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6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558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Номер слайда 3">
            <a:extLst>
              <a:ext uri="{FF2B5EF4-FFF2-40B4-BE49-F238E27FC236}">
                <a16:creationId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2</a:t>
            </a:r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736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5897"/>
            <a:ext cx="12192000" cy="949324"/>
          </a:xfrm>
        </p:spPr>
        <p:txBody>
          <a:bodyPr/>
          <a:lstStyle>
            <a:lvl1pPr algn="ctr">
              <a:defRPr sz="27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Номер слайда 3">
            <a:extLst>
              <a:ext uri="{FF2B5EF4-FFF2-40B4-BE49-F238E27FC236}">
                <a16:creationId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2</a:t>
            </a:r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214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Номер слайда 3">
            <a:extLst>
              <a:ext uri="{FF2B5EF4-FFF2-40B4-BE49-F238E27FC236}">
                <a16:creationId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2</a:t>
            </a:r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892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86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metanit.com/sharp/windowsforms/1.1.php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DaniilKlyukin/Authorization" TargetMode="External"/><Relationship Id="rId4" Type="http://schemas.openxmlformats.org/officeDocument/2006/relationships/hyperlink" Target="https://ulearn.me/course/basicprogramming2/Sobytiynaya_model__73d69c1f-e3ac-4568-9473-8b0d0a522225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0" y="801560"/>
            <a:ext cx="12192000" cy="156965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indent="254000" algn="ctr">
              <a:spcBef>
                <a:spcPct val="20000"/>
              </a:spcBef>
            </a:pPr>
            <a:r>
              <a:rPr lang="ru-RU" sz="4800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  <a:t>Информационные технологии</a:t>
            </a:r>
            <a:br>
              <a:rPr lang="ru-RU" sz="4800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</a:br>
            <a:r>
              <a:rPr lang="ru-RU" sz="4800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  <a:t>и программирование</a:t>
            </a:r>
            <a:endParaRPr lang="ru-RU" altLang="ru-RU" sz="4800" b="1" dirty="0">
              <a:solidFill>
                <a:schemeClr val="accent1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7" name="Заголовок 16">
            <a:extLst>
              <a:ext uri="{FF2B5EF4-FFF2-40B4-BE49-F238E27FC236}">
                <a16:creationId xmlns:a16="http://schemas.microsoft.com/office/drawing/2014/main" id="{D630362D-1F09-46B4-9DE4-AEA483AC8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032" y="2371218"/>
            <a:ext cx="8978016" cy="2119635"/>
          </a:xfrm>
        </p:spPr>
        <p:txBody>
          <a:bodyPr>
            <a:noAutofit/>
          </a:bodyPr>
          <a:lstStyle/>
          <a:p>
            <a:pPr algn="l"/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2 семестр</a:t>
            </a:r>
            <a:b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</a:br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Лекция </a:t>
            </a:r>
            <a:r>
              <a:rPr lang="en-US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5</a:t>
            </a:r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 Объектно-ориентированное программирование</a:t>
            </a:r>
            <a:r>
              <a:rPr lang="ru-RU" sz="2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/>
            </a:r>
            <a:br>
              <a:rPr lang="ru-RU" sz="2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/>
            </a:r>
            <a:br>
              <a:rPr lang="en-US" sz="2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</a:br>
            <a:r>
              <a:rPr lang="ru-RU" sz="2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Содержание лекции:</a:t>
            </a:r>
            <a:endParaRPr lang="ru-RU" sz="2800" dirty="0">
              <a:latin typeface="Bookman Old Style" panose="02050604050505020204" pitchFamily="18" charset="0"/>
            </a:endParaRPr>
          </a:p>
        </p:txBody>
      </p:sp>
      <p:sp>
        <p:nvSpPr>
          <p:cNvPr id="1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36807"/>
            <a:ext cx="12192000" cy="521193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9050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indent="723900" algn="just"/>
            <a:r>
              <a:rPr lang="ru-RU" b="1" dirty="0">
                <a:solidFill>
                  <a:srgbClr val="292929"/>
                </a:solidFill>
                <a:latin typeface="Bookman Old Style" pitchFamily="18" charset="0"/>
              </a:rPr>
              <a:t>Преподаватель курса: Клюкин Даниил Анатольевич, ст. преподаватель каф. </a:t>
            </a:r>
            <a:r>
              <a:rPr lang="ru-RU" b="1">
                <a:solidFill>
                  <a:srgbClr val="292929"/>
                </a:solidFill>
                <a:latin typeface="Bookman Old Style" pitchFamily="18" charset="0"/>
              </a:rPr>
              <a:t>ПМиИТ</a:t>
            </a:r>
            <a:endParaRPr lang="ru-RU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B00361-5492-4290-B470-295172C16526}"/>
              </a:ext>
            </a:extLst>
          </p:cNvPr>
          <p:cNvSpPr txBox="1"/>
          <p:nvPr/>
        </p:nvSpPr>
        <p:spPr>
          <a:xfrm>
            <a:off x="877031" y="4490853"/>
            <a:ext cx="1104134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Windows Forms </a:t>
            </a:r>
            <a:r>
              <a:rPr lang="ru-RU" sz="28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приложения</a:t>
            </a:r>
            <a:endParaRPr lang="en-US" sz="28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Anchor </a:t>
            </a:r>
            <a:r>
              <a:rPr lang="ru-RU" sz="28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и </a:t>
            </a:r>
            <a:r>
              <a:rPr lang="en-US" sz="28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Dock</a:t>
            </a:r>
            <a:endParaRPr lang="ru-RU" sz="28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r="39690"/>
          <a:stretch/>
        </p:blipFill>
        <p:spPr>
          <a:xfrm>
            <a:off x="32293" y="1"/>
            <a:ext cx="6125881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6158174" y="29798"/>
            <a:ext cx="6033826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События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отображаются на данной вкладке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Прямая соединительная линия 12"/>
          <p:cNvCxnSpPr>
            <a:endCxn id="11" idx="1"/>
          </p:cNvCxnSpPr>
          <p:nvPr/>
        </p:nvCxnSpPr>
        <p:spPr>
          <a:xfrm flipV="1">
            <a:off x="2234304" y="445297"/>
            <a:ext cx="3923870" cy="6362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/>
          <p:cNvSpPr/>
          <p:nvPr/>
        </p:nvSpPr>
        <p:spPr>
          <a:xfrm>
            <a:off x="6158175" y="860795"/>
            <a:ext cx="6033826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Свойства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отображаются на данной вкладке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Прямая соединительная линия 15"/>
          <p:cNvCxnSpPr>
            <a:endCxn id="15" idx="1"/>
          </p:cNvCxnSpPr>
          <p:nvPr/>
        </p:nvCxnSpPr>
        <p:spPr>
          <a:xfrm flipV="1">
            <a:off x="1771650" y="1276294"/>
            <a:ext cx="4386525" cy="1715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/>
          <p:cNvSpPr/>
          <p:nvPr/>
        </p:nvSpPr>
        <p:spPr>
          <a:xfrm>
            <a:off x="6158174" y="2357864"/>
            <a:ext cx="603382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latin typeface="Bookman Old Style" panose="02050604050505020204" pitchFamily="18" charset="0"/>
              </a:rPr>
              <a:t>Чтобы добавить в код обработчик события (например, нажатия на кнопку) необходимо перейти в окно «Свойства» соответствующего компонента и открыть вкладку «События» (обозначена знаком </a:t>
            </a:r>
            <a:r>
              <a:rPr lang="ru-RU" sz="2400" dirty="0" smtClean="0">
                <a:latin typeface="Bookman Old Style" panose="02050604050505020204" pitchFamily="18" charset="0"/>
              </a:rPr>
              <a:t>молнии ).</a:t>
            </a:r>
            <a:endParaRPr lang="en-US" sz="2400" dirty="0">
              <a:latin typeface="Bookman Old Style" panose="02050604050505020204" pitchFamily="18" charset="0"/>
            </a:endParaRPr>
          </a:p>
          <a:p>
            <a:pPr algn="just"/>
            <a:r>
              <a:rPr lang="ru-RU" sz="2400" dirty="0">
                <a:latin typeface="Bookman Old Style" panose="02050604050505020204" pitchFamily="18" charset="0"/>
              </a:rPr>
              <a:t>Далее нужно найти событие, к которому нужно добавить обработчик, например событие </a:t>
            </a:r>
            <a:r>
              <a:rPr lang="ru-RU" sz="2400" dirty="0" err="1">
                <a:latin typeface="Bookman Old Style" panose="02050604050505020204" pitchFamily="18" charset="0"/>
              </a:rPr>
              <a:t>Click</a:t>
            </a:r>
            <a:r>
              <a:rPr lang="ru-RU" sz="2400" dirty="0">
                <a:latin typeface="Bookman Old Style" panose="02050604050505020204" pitchFamily="18" charset="0"/>
              </a:rPr>
              <a:t> и нажать 2 раза на пустое поле справа.</a:t>
            </a:r>
          </a:p>
        </p:txBody>
      </p:sp>
    </p:spTree>
    <p:extLst>
      <p:ext uri="{BB962C8B-B14F-4D97-AF65-F5344CB8AC3E}">
        <p14:creationId xmlns:p14="http://schemas.microsoft.com/office/powerpoint/2010/main" val="65204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356568" cy="6690360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1546860" y="5411450"/>
            <a:ext cx="10645140" cy="14465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2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Нажали 2 раза на </a:t>
            </a:r>
            <a:r>
              <a:rPr lang="en-US" sz="22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Button</a:t>
            </a:r>
            <a:r>
              <a:rPr lang="en-US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</a:t>
            </a:r>
            <a:r>
              <a:rPr lang="ru-RU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далее</a:t>
            </a:r>
            <a:r>
              <a:rPr lang="en-US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 файле </a:t>
            </a:r>
            <a:r>
              <a:rPr lang="en-US" sz="22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Form.cs</a:t>
            </a:r>
            <a:r>
              <a:rPr lang="en-US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автоматически создается метод, который вызывается при срабатывании события нажатия на кнопку. </a:t>
            </a:r>
            <a:r>
              <a:rPr lang="en-US" sz="22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sender</a:t>
            </a:r>
            <a:r>
              <a:rPr lang="en-US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тот объект, который вызвал событие (</a:t>
            </a:r>
            <a:r>
              <a:rPr lang="en-US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Button1</a:t>
            </a:r>
            <a:r>
              <a:rPr lang="ru-RU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r>
              <a:rPr lang="en-US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</a:t>
            </a:r>
            <a:r>
              <a:rPr lang="en-US" sz="22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e</a:t>
            </a:r>
            <a:r>
              <a:rPr lang="en-US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аргументы события, </a:t>
            </a:r>
            <a:r>
              <a:rPr lang="ru-RU" sz="22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нам оба этих параметра не нужны</a:t>
            </a:r>
            <a:r>
              <a:rPr lang="ru-RU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en-US" sz="22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Прямая соединительная линия 28"/>
          <p:cNvCxnSpPr>
            <a:stCxn id="25" idx="0"/>
          </p:cNvCxnSpPr>
          <p:nvPr/>
        </p:nvCxnSpPr>
        <p:spPr>
          <a:xfrm flipH="1" flipV="1">
            <a:off x="5219700" y="4838700"/>
            <a:ext cx="1649730" cy="5727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>
            <a:stCxn id="33" idx="1"/>
          </p:cNvCxnSpPr>
          <p:nvPr/>
        </p:nvCxnSpPr>
        <p:spPr>
          <a:xfrm flipH="1">
            <a:off x="4076700" y="784830"/>
            <a:ext cx="3429001" cy="3048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Прямоугольник 32"/>
          <p:cNvSpPr/>
          <p:nvPr/>
        </p:nvSpPr>
        <p:spPr>
          <a:xfrm>
            <a:off x="7505701" y="0"/>
            <a:ext cx="4686300" cy="15696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partial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означает, что класс разбит на 2 и более файлов. В нашем случае дизайнер и данный файл.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Прямая соединительная линия 41"/>
          <p:cNvCxnSpPr>
            <a:stCxn id="43" idx="1"/>
          </p:cNvCxnSpPr>
          <p:nvPr/>
        </p:nvCxnSpPr>
        <p:spPr>
          <a:xfrm flipH="1">
            <a:off x="5105400" y="2279237"/>
            <a:ext cx="2400301" cy="8068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Прямоугольник 42"/>
          <p:cNvSpPr/>
          <p:nvPr/>
        </p:nvSpPr>
        <p:spPr>
          <a:xfrm>
            <a:off x="7505701" y="1679072"/>
            <a:ext cx="4686299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Инициализация формы,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до нее лучше ничего не вызывать.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84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41836" y="66131"/>
            <a:ext cx="1223383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button1_Click(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sender,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e)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ofd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OpenFileDialog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DefaultExt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".txt"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Filter 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"(*.txt)|*.txt"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ofd.ShowDialog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() !=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DialogResult.OK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MessageBox.Show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File.ReadAllText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ofd.FileName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));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  <a:endParaRPr lang="ru-RU" sz="2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7766941" y="573386"/>
            <a:ext cx="442505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Вызов окна для выбора файла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766941" y="1404383"/>
            <a:ext cx="4425058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Если нужно выбрать папку для сохранения файла, то подойдет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SaveFileDialog</a:t>
            </a:r>
            <a:r>
              <a:rPr lang="en-US" sz="24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Прямая соединительная линия 12"/>
          <p:cNvCxnSpPr>
            <a:stCxn id="14" idx="0"/>
          </p:cNvCxnSpPr>
          <p:nvPr/>
        </p:nvCxnSpPr>
        <p:spPr>
          <a:xfrm flipV="1">
            <a:off x="1640283" y="4533900"/>
            <a:ext cx="1407717" cy="7544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0" y="5288340"/>
            <a:ext cx="3280565" cy="15696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Простейший способ отобразить окно с некоторым текстом.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79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500"/>
            <a:ext cx="9113520" cy="5337744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520" y="2087590"/>
            <a:ext cx="3078480" cy="344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0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0"/>
            <a:ext cx="6706625" cy="600164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Некоторые свойства:</a:t>
            </a:r>
          </a:p>
          <a:p>
            <a:pPr algn="just"/>
            <a:endParaRPr lang="ru-RU" sz="2400" b="1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Name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имя элемента,</a:t>
            </a:r>
          </a:p>
          <a:p>
            <a:pPr algn="just"/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Text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надпись, что отображается на элементе,</a:t>
            </a:r>
          </a:p>
          <a:p>
            <a:pPr algn="just"/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Font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– шрифт,</a:t>
            </a:r>
          </a:p>
          <a:p>
            <a:pPr algn="just"/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Anchor 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–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привязка граней элемента,</a:t>
            </a:r>
          </a:p>
          <a:p>
            <a:pPr algn="just"/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Dock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похож на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Anchor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позволяет, например, заполнить элементом низ/верх/левую/правую часть родительского блока или весь блок,</a:t>
            </a:r>
          </a:p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TextAlign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выравнивание текста (по центру, слева справа и т.п.),</a:t>
            </a:r>
          </a:p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FormBorderStyle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стиль формы (с изменением размера, фиксированная и </a:t>
            </a:r>
            <a:r>
              <a:rPr lang="ru-RU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др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706625" y="0"/>
            <a:ext cx="5485375" cy="489364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Некоторые события:</a:t>
            </a:r>
          </a:p>
          <a:p>
            <a:pPr algn="just"/>
            <a:endParaRPr lang="ru-RU" sz="24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Click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нажатие на элемент</a:t>
            </a:r>
            <a:r>
              <a:rPr lang="en-US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не важно каким образом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</a:t>
            </a:r>
          </a:p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KeyDown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нажатие на кнопку клавиатуры, когда элемент в фокусе,</a:t>
            </a:r>
          </a:p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MouseHover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наведение курсора мыши на элемент,</a:t>
            </a:r>
          </a:p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MouseMove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перемещение мыши, когда элемент в фокусе,</a:t>
            </a:r>
          </a:p>
          <a:p>
            <a:pPr algn="just"/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Resize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изменение размеров элемента.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05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237" y="884749"/>
            <a:ext cx="8021169" cy="510611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>
            <a:endCxn id="14" idx="2"/>
          </p:cNvCxnSpPr>
          <p:nvPr/>
        </p:nvCxnSpPr>
        <p:spPr>
          <a:xfrm flipV="1">
            <a:off x="2804160" y="478057"/>
            <a:ext cx="1305534" cy="8133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363168" y="16392"/>
            <a:ext cx="7493051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MenuStrip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со стандартными элементами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Прямая соединительная линия 16"/>
          <p:cNvCxnSpPr>
            <a:endCxn id="14" idx="3"/>
          </p:cNvCxnSpPr>
          <p:nvPr/>
        </p:nvCxnSpPr>
        <p:spPr>
          <a:xfrm flipH="1" flipV="1">
            <a:off x="7856219" y="247225"/>
            <a:ext cx="1990466" cy="9382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H="1">
            <a:off x="1295400" y="2304805"/>
            <a:ext cx="932042" cy="21075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 flipH="1">
            <a:off x="4511040" y="3848100"/>
            <a:ext cx="2880360" cy="7010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3613300" y="3779728"/>
            <a:ext cx="265280" cy="7694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/>
          <p:cNvSpPr/>
          <p:nvPr/>
        </p:nvSpPr>
        <p:spPr>
          <a:xfrm>
            <a:off x="2221242" y="1504691"/>
            <a:ext cx="7760958" cy="43627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363168" y="4412396"/>
            <a:ext cx="5430272" cy="15696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SplitContainer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2 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Panel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(блоки для элементов)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разделенных 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Splitter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-ом,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Splitter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можно двигать.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 flipH="1">
            <a:off x="4808220" y="1504691"/>
            <a:ext cx="2402" cy="28996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/>
          <p:cNvSpPr/>
          <p:nvPr/>
        </p:nvSpPr>
        <p:spPr>
          <a:xfrm>
            <a:off x="8492565" y="1329383"/>
            <a:ext cx="3048000" cy="23083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Такой знак означает, что для элемента предусмотрены какие то настройки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 rotWithShape="1">
          <a:blip r:embed="rId4"/>
          <a:srcRect l="17306" t="13643" r="16505" b="13599"/>
          <a:stretch/>
        </p:blipFill>
        <p:spPr>
          <a:xfrm>
            <a:off x="10226039" y="397068"/>
            <a:ext cx="998221" cy="97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2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308" y="994008"/>
            <a:ext cx="7392432" cy="5868219"/>
          </a:xfrm>
          <a:prstGeom prst="rect">
            <a:avLst/>
          </a:prstGeom>
        </p:spPr>
      </p:pic>
      <p:cxnSp>
        <p:nvCxnSpPr>
          <p:cNvPr id="13" name="Прямая соединительная линия 12"/>
          <p:cNvCxnSpPr>
            <a:stCxn id="20" idx="1"/>
          </p:cNvCxnSpPr>
          <p:nvPr/>
        </p:nvCxnSpPr>
        <p:spPr>
          <a:xfrm flipH="1" flipV="1">
            <a:off x="4010212" y="4928003"/>
            <a:ext cx="1324958" cy="26233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 flipH="1" flipV="1">
            <a:off x="2011680" y="901675"/>
            <a:ext cx="770742" cy="11232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5314836" y="1665958"/>
            <a:ext cx="4393044" cy="23083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Элементы помещены в 2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SplitContainer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-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а, один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вертикальный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второй 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горизонтальный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(помещен внутрь левого блока 1-го контейнера)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683436" y="1529976"/>
            <a:ext cx="2360706" cy="49903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5172617" y="1575226"/>
            <a:ext cx="4640748" cy="49451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5335170" y="4590176"/>
            <a:ext cx="6529170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PropertyGrid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–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тот же самый блок, как и «Свойства», в него можно помещать различные объекты и редактировать их.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Прямая соединительная линия 23"/>
          <p:cNvCxnSpPr/>
          <p:nvPr/>
        </p:nvCxnSpPr>
        <p:spPr>
          <a:xfrm flipH="1">
            <a:off x="2683436" y="3872753"/>
            <a:ext cx="2360706" cy="63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/>
          <p:cNvSpPr/>
          <p:nvPr/>
        </p:nvSpPr>
        <p:spPr>
          <a:xfrm>
            <a:off x="0" y="2404622"/>
            <a:ext cx="2589308" cy="30469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StatusStrip</a:t>
            </a:r>
            <a:r>
              <a:rPr lang="ru-RU" sz="24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– спец. панель с отображением прогресса, текста и т.п.</a:t>
            </a:r>
          </a:p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ProgressBar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и 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Label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внутри.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Прямая соединительная линия 25"/>
          <p:cNvCxnSpPr>
            <a:endCxn id="25" idx="2"/>
          </p:cNvCxnSpPr>
          <p:nvPr/>
        </p:nvCxnSpPr>
        <p:spPr>
          <a:xfrm flipH="1" flipV="1">
            <a:off x="1294654" y="5451610"/>
            <a:ext cx="1423130" cy="11610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301162" y="70678"/>
            <a:ext cx="7867477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TreeView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– древовидная структура узлов (можно обработать нажатие ЛКМ и ПКМ на узел)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50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Anchor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691338"/>
            <a:ext cx="12192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Дополнительные возможности по позиционировании элемента позволяет определить свойство </a:t>
            </a:r>
            <a:r>
              <a:rPr lang="ru-RU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Anchor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. Это свойство определяет расстояние между одной из сторон элемента и стороной контейнера. И если при работе с контейнером мы будем его растягивать, то вместе с ним будет растягиваться и вложенный элемент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704" y="3497528"/>
            <a:ext cx="5040708" cy="3360472"/>
          </a:xfrm>
          <a:prstGeom prst="rect">
            <a:avLst/>
          </a:prstGeom>
        </p:spPr>
      </p:pic>
      <p:cxnSp>
        <p:nvCxnSpPr>
          <p:cNvPr id="6" name="Прямая со стрелкой 5"/>
          <p:cNvCxnSpPr/>
          <p:nvPr/>
        </p:nvCxnSpPr>
        <p:spPr>
          <a:xfrm>
            <a:off x="5319059" y="3890682"/>
            <a:ext cx="0" cy="68729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 flipH="1">
            <a:off x="6741459" y="5271247"/>
            <a:ext cx="1344706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H="1">
            <a:off x="3364753" y="5177764"/>
            <a:ext cx="836706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H="1">
            <a:off x="5319059" y="5842000"/>
            <a:ext cx="2989" cy="84567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63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-49745"/>
            <a:ext cx="12192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 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умолчанию у каждого добавляемого элемента это свойство равно </a:t>
            </a:r>
            <a:r>
              <a:rPr lang="ru-RU" sz="2400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Top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Left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Это значит, что если мы будем растягивать форму влево или вверх, то элемент сохранит расстояние от левой и верхней границы элемента до границ контейнера, в качестве которого выступает форма.</a:t>
            </a:r>
            <a:endParaRPr lang="en-US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82" b="11427"/>
          <a:stretch/>
        </p:blipFill>
        <p:spPr>
          <a:xfrm>
            <a:off x="2330788" y="2922494"/>
            <a:ext cx="7530423" cy="336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4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Например, если мы хотим чтобы кнопка сохраняла расстояние до правой и нижней границы, когда мы растягиваем форму, то необходимо выставить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Right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и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Bottom</a:t>
            </a:r>
            <a:endParaRPr lang="en-US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011" y="1822716"/>
            <a:ext cx="8641977" cy="487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6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Windows </a:t>
            </a:r>
            <a:r>
              <a:rPr lang="en-US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Forms</a:t>
            </a:r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приложение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691338"/>
            <a:ext cx="12192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приложение с графическим интерфейсом, написанное под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Windows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При создании проекта необходимо выбрать «Приложение </a:t>
            </a:r>
            <a:r>
              <a:rPr lang="en-US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Windows Forms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»</a:t>
            </a:r>
            <a:r>
              <a:rPr lang="en-US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(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Майкрософт</a:t>
            </a:r>
            <a:r>
              <a:rPr lang="en-US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23" y="2699405"/>
            <a:ext cx="12104077" cy="3069695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855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782248" cy="344842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248" y="0"/>
            <a:ext cx="7409752" cy="6984242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4572001"/>
            <a:ext cx="47822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Видим, что кнопка сохраняет расстояния до правой и нижней границ родительского компонента.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37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1137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Если выставить сразу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Left, Top, Right, Bottom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то кнопка станет растягиваться во всех направлениях вместе с формой:</a:t>
            </a:r>
            <a:endParaRPr lang="en-US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777" y="1414802"/>
            <a:ext cx="9818446" cy="456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9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944471" cy="283389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471" y="2456"/>
            <a:ext cx="8247529" cy="5662871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79400" y="5665327"/>
            <a:ext cx="116205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Видим, что кнопка сохраняет расстояния до всех 4 границ родительского компонента.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88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Dock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92100" y="691338"/>
            <a:ext cx="11506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Свойство </a:t>
            </a:r>
            <a:r>
              <a:rPr lang="ru-RU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Dock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позволяет прикрепить элемент к определенной стороне контейнера. По умолчанию оно имеет значение </a:t>
            </a:r>
            <a:r>
              <a:rPr lang="ru-RU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None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, но также позволяет задать еще пять значений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Top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: элемент прижимается к верхней границе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контейнера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Bottom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: элемент прижимается к нижней границе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контейнера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Left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: элемент прижимается к левой стороне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контейнера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Right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: элемент прикрепляется к правой стороне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контейнера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Fill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: элемент заполняет все пространство контейнера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52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t="3170"/>
          <a:stretch/>
        </p:blipFill>
        <p:spPr>
          <a:xfrm>
            <a:off x="863534" y="944880"/>
            <a:ext cx="10295393" cy="496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6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583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Поставим значение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Fill (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центральный блок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):</a:t>
            </a:r>
            <a:endParaRPr lang="en-US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t="4717"/>
          <a:stretch/>
        </p:blipFill>
        <p:spPr>
          <a:xfrm>
            <a:off x="898889" y="1021080"/>
            <a:ext cx="10394222" cy="496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4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061460" cy="321883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460" y="0"/>
            <a:ext cx="8130540" cy="5425542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355600" y="5425542"/>
            <a:ext cx="11379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Видим, что кнопка заполняет весь родительский компонент при изменении его размера.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6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Создание формы кодом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39701" y="654356"/>
            <a:ext cx="119634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form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Form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endParaRPr lang="en-US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	Text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Моя программа</a:t>
            </a:r>
            <a:r>
              <a:rPr lang="ru-RU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Width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300, Height = 200 };</a:t>
            </a:r>
          </a:p>
          <a:p>
            <a:r>
              <a:rPr lang="ru-RU" sz="2400" dirty="0">
                <a:solidFill>
                  <a:srgbClr val="00B050"/>
                </a:solidFill>
                <a:latin typeface="Cascadia Mono" panose="020B0609020000020004" pitchFamily="49" charset="0"/>
              </a:rPr>
              <a:t>// Добавляем </a:t>
            </a:r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надпись</a:t>
            </a:r>
            <a:endParaRPr lang="ru-RU" sz="2400" dirty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label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Label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endParaRPr lang="en-US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	Text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Имя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:"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, Location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(20, 20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),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	Font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"Times New Roman"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14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),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AutoSize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</a:p>
          <a:p>
            <a:endParaRPr lang="ru-RU" sz="2400" dirty="0" smtClean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// Добавляем поле для ввода текста</a:t>
            </a:r>
            <a:endParaRPr lang="ru-RU" sz="2400" dirty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textBox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TextBox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endParaRPr lang="en-US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	Text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Location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(80, 20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),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	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PlaceholderText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Иван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</a:p>
          <a:p>
            <a:endParaRPr lang="ru-RU" sz="2400" dirty="0" smtClean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// </a:t>
            </a:r>
            <a:r>
              <a:rPr lang="ru-RU" sz="2400" dirty="0">
                <a:solidFill>
                  <a:srgbClr val="00B050"/>
                </a:solidFill>
                <a:latin typeface="Cascadia Mono" panose="020B0609020000020004" pitchFamily="49" charset="0"/>
              </a:rPr>
              <a:t>Добавляем </a:t>
            </a:r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кнопку</a:t>
            </a:r>
            <a:endParaRPr lang="ru-RU" sz="2400" dirty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button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Button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endParaRPr lang="en-US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	Text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Узнать имя"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Location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(20, 50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),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BackColor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Color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.Aquamarine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AutoSize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22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03200" y="0"/>
            <a:ext cx="1198880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00B050"/>
                </a:solidFill>
                <a:latin typeface="Cascadia Mono" panose="020B0609020000020004" pitchFamily="49" charset="0"/>
              </a:rPr>
              <a:t>// Добавляем </a:t>
            </a:r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обработчик события нажатия на кнопку</a:t>
            </a:r>
            <a:endParaRPr lang="ru-RU" sz="2400" dirty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button.Click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+= 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buttonSender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buttonArgs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 =&gt;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MessageBox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.Show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$"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Вас зовут 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textBox.Text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Вот это да</a:t>
            </a:r>
            <a:r>
              <a:rPr lang="ru-RU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!"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  <a:endParaRPr lang="en-US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				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MessageBoxButtons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.OK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MessageBoxIcon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.Information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B050"/>
                </a:solidFill>
                <a:latin typeface="Cascadia Mono" panose="020B0609020000020004" pitchFamily="49" charset="0"/>
              </a:rPr>
              <a:t>// </a:t>
            </a:r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Добавляем компоненты на форму</a:t>
            </a:r>
            <a:endParaRPr lang="ru-RU" sz="2400" dirty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form.Controls.AddRange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Control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[] { label,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textBox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button });</a:t>
            </a:r>
          </a:p>
          <a:p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// Показываем форму</a:t>
            </a:r>
          </a:p>
          <a:p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form.Show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2400" dirty="0" smtClean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// Также форму можно отобразить в виде диалогового окна.</a:t>
            </a:r>
          </a:p>
          <a:p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// В этом случае основной поток программы будет приостановлен пока диалоговое окно не будет закрыто</a:t>
            </a:r>
            <a:endParaRPr lang="ru-RU" sz="2400" dirty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form.ShowDialog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70934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49" y="931476"/>
            <a:ext cx="6936724" cy="468107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3373" y="931476"/>
            <a:ext cx="4878493" cy="436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45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894" y="-5834"/>
            <a:ext cx="8085104" cy="411769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0" y="-5834"/>
            <a:ext cx="282189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Структура проекта (генерируется автоматически):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Прямая соединительная линия 5"/>
          <p:cNvCxnSpPr>
            <a:endCxn id="15" idx="0"/>
          </p:cNvCxnSpPr>
          <p:nvPr/>
        </p:nvCxnSpPr>
        <p:spPr>
          <a:xfrm>
            <a:off x="6507480" y="2110740"/>
            <a:ext cx="2693671" cy="206960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/>
          <p:cNvSpPr/>
          <p:nvPr/>
        </p:nvSpPr>
        <p:spPr>
          <a:xfrm>
            <a:off x="6210301" y="4180344"/>
            <a:ext cx="5981699" cy="267765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Файл с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кодом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в котором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мы будем работать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Чтобы перейти к коду нужно нажать ПКМ и выбрать «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перейти к коду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».</a:t>
            </a:r>
          </a:p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Если нажать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2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раза, то появится окно с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конструктором приложения</a:t>
            </a:r>
            <a:endParaRPr lang="en-US" sz="2400" b="1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 flipV="1">
            <a:off x="1729740" y="2750820"/>
            <a:ext cx="3170807" cy="235540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/>
          <p:cNvSpPr/>
          <p:nvPr/>
        </p:nvSpPr>
        <p:spPr>
          <a:xfrm>
            <a:off x="0" y="5084196"/>
            <a:ext cx="6097772" cy="1569660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Здесь автоматически генерируется код для настройки элементов на форме (размер, текст, положение, </a:t>
            </a:r>
            <a:r>
              <a:rPr lang="ru-RU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подписывание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на события и т.д. )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54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652" y="1399882"/>
            <a:ext cx="4810796" cy="419158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01163" y="204028"/>
            <a:ext cx="5167308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Отсчет координат начинается в левом верхнем углу, т.е.: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007918" y="1566305"/>
            <a:ext cx="889462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(0,0)</a:t>
            </a:r>
          </a:p>
        </p:txBody>
      </p:sp>
      <p:cxnSp>
        <p:nvCxnSpPr>
          <p:cNvPr id="9" name="Прямая соединительная линия 8"/>
          <p:cNvCxnSpPr>
            <a:endCxn id="8" idx="3"/>
          </p:cNvCxnSpPr>
          <p:nvPr/>
        </p:nvCxnSpPr>
        <p:spPr>
          <a:xfrm flipH="1" flipV="1">
            <a:off x="1897380" y="1797138"/>
            <a:ext cx="833868" cy="256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7625888" y="5406801"/>
            <a:ext cx="3270712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Width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-1,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Height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-1)</a:t>
            </a:r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 flipH="1" flipV="1">
            <a:off x="7117976" y="5289176"/>
            <a:ext cx="507912" cy="1176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01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500094" y="921724"/>
            <a:ext cx="1056998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buttonMoveX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50;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buttonMoveY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25;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latin typeface="Cascadia Mono" panose="020B0609020000020004" pitchFamily="49" charset="0"/>
              </a:rPr>
              <a:t>Form1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InitializeComponent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button1_Click(</a:t>
            </a: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sender,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EventArgs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e)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	if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(timer1.Enabled)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timer1.Stop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	else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timer1.Start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228600" y="227367"/>
            <a:ext cx="5669280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Пример бегающая кнопка:</a:t>
            </a:r>
          </a:p>
        </p:txBody>
      </p:sp>
    </p:spTree>
    <p:extLst>
      <p:ext uri="{BB962C8B-B14F-4D97-AF65-F5344CB8AC3E}">
        <p14:creationId xmlns:p14="http://schemas.microsoft.com/office/powerpoint/2010/main" val="11297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208782"/>
            <a:ext cx="11763035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		</a:t>
            </a: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timer1_Tick(</a:t>
            </a: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sender,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e)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button1.Location.X +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buttonMoveX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button1.Location.Y +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buttonMoveY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&lt; 0)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this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.ClientSize.Width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-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buttonMoveX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else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&gt;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this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.ClientSize.Width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0;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&lt; 0)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this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.ClientSize.Height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-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buttonMoveY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else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&gt; </a:t>
            </a:r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this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.ClientSize.Height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0;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button1.Location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3778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Взаимодействие форм. Диалоговое окно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90500" y="691338"/>
            <a:ext cx="117221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Для получения данных из другой формы (диалогового окна) необходимо использовать публичные свойства.</a:t>
            </a: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Рассмотрим простейший пример.</a:t>
            </a:r>
            <a:r>
              <a:rPr lang="en-US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Создадим 2 формы, при нажатии «Открыть форму 2» должна появляться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Form2.</a:t>
            </a:r>
            <a:endParaRPr lang="ru-RU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61" y="2937017"/>
            <a:ext cx="4948389" cy="381483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495" y="2937017"/>
            <a:ext cx="5079055" cy="381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9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79400" y="0"/>
            <a:ext cx="116332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Вызов формы происходит с помощью метода </a:t>
            </a:r>
            <a:r>
              <a:rPr lang="en-US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ShowDialog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и выполнение кода переходит во вторую форму. Первая форма ждет вторую.</a:t>
            </a:r>
            <a:endParaRPr 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button1_Click(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sender,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form2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Form2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(form2.ShowDialog() !=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DialogResult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.OK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MessageBox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.Show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Вы не нажали на Ок"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}</a:t>
            </a:r>
          </a:p>
          <a:p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		// Получаем данные из публичного свойства второй формы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textBox1.Text = form2.Input;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2400" b="0" dirty="0">
              <a:solidFill>
                <a:srgbClr val="000000"/>
              </a:solidFill>
              <a:effectLst/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05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79400" y="0"/>
            <a:ext cx="116586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Во второй форме нужно создать публичное свойство. При нажатии на «Ок» данные записываются в свойство и форма закрывается.</a:t>
            </a:r>
            <a:endParaRPr 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partial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Form2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: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Form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Input {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 }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Form2()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InitializeComponent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button1_Click(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sender,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Input = textBox1.Text;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DialogResult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DialogResult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.OK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Close();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}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05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1691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Получили, что после нажатия на кнопку «Ок» форма2 закрывается и управление переходит обратно в форму1, где данные считываются из свойства в форме 2 и записываются в текстовое поле формы1:</a:t>
            </a:r>
            <a:endParaRPr 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4814"/>
            <a:ext cx="5480700" cy="3816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531" y="2004814"/>
            <a:ext cx="5472948" cy="38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1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Пример. Форма авторизации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691338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Рассмотрим пример</a:t>
            </a:r>
            <a:r>
              <a:rPr lang="en-US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форма для авторизации и форма для регистрации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  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028074" y="1354538"/>
            <a:ext cx="516392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Для ввода данных используются </a:t>
            </a:r>
            <a:r>
              <a:rPr lang="en-US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textBox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-ы, текст «Логин» и «Пароль» отображаются с помощью 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Placeholder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свойства.</a:t>
            </a: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Чтобы пароль отображался точками необходимо установить свойство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UseSystemPasswordChar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= True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8001"/>
            <a:ext cx="6858000" cy="483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97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Чтобы сделать форму не масштабируемой и убрать вкладки свернуть и развернуть необходимо установить свойство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FormBorderStyle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= </a:t>
            </a:r>
            <a:r>
              <a:rPr lang="en-US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FixedToolWindow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ru-RU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Чтобы изменить внешний вид кнопки используется свойство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FlatStyle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= Popup.</a:t>
            </a:r>
            <a:endParaRPr lang="ru-RU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7" y="1644615"/>
            <a:ext cx="12135645" cy="105527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219" y="3889236"/>
            <a:ext cx="9123562" cy="91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0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" y="0"/>
            <a:ext cx="735330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Для отображения картинки (иконка яблока) используется компонент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pictureBox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 этом все картинки необходимо помещать в специальный файл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Resources.resx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после чего он автоматически появится в папке 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Resources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Удалять ресурсы также следует через файл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Resources.resx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ru-RU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301" y="0"/>
            <a:ext cx="4838700" cy="537070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3402203"/>
            <a:ext cx="2857501" cy="351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86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" y="8545"/>
            <a:ext cx="10469880" cy="684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59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" y="0"/>
            <a:ext cx="121920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Создадим окно регистрации. Для этого добавим к проекту новую форму. Окно регистрации будет содержать поля: Логин, Пароль, Почта.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4969"/>
            <a:ext cx="8125220" cy="5663031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8125221" y="1194969"/>
            <a:ext cx="40667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У пол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я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«Введены неверные данные» поставим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Visible = False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434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" y="0"/>
            <a:ext cx="12192001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Напишем код для окна регистрации.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ru-RU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partial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RegistrationForm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: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Form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Login {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 } =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.Empty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buttonRegister_Click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sender,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{</a:t>
            </a:r>
          </a:p>
          <a:p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			// Дальше код рассмотрим отдельно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showErrorMessage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message)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 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labelInfo.Text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 message;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 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labelInfo.Visible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2400" b="0" dirty="0">
              <a:solidFill>
                <a:srgbClr val="000000"/>
              </a:solidFill>
              <a:effectLst/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55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" y="0"/>
            <a:ext cx="12192001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buttonRegister_Click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sender,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login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textBoxLogin.Text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password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textBoxPassword.Text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mail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textBoxMail.Text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// Всю проверку и работу с регистрацией и авторизацией 					      инкапсулируем в отдельном классе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(!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AuthorizationController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.TryRegister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	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									login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password, mail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out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message))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showErrorMessage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(message);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}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Login = login;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DialogResult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DialogResult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.OK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Close();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2400" b="0" dirty="0">
              <a:solidFill>
                <a:srgbClr val="000000"/>
              </a:solidFill>
              <a:effectLst/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83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Класс </a:t>
            </a:r>
            <a:r>
              <a:rPr lang="en-US" sz="2400" b="1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AuthorizationController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слишком большой для презентации и слишком простой для подробных пояснений</a:t>
            </a:r>
            <a:r>
              <a:rPr lang="en-US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, 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поэтому рассмотрим только публичные методы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95E26"/>
                </a:solidFill>
                <a:latin typeface="Consolas" panose="020B0609020204030204" pitchFamily="49" charset="0"/>
              </a:rPr>
              <a:t>TryRegister</a:t>
            </a:r>
            <a:r>
              <a:rPr lang="en-US" sz="24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login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password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mail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message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!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checkLogin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login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message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))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!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checkPassword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password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message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))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!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checkMail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mail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message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))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isLoginExist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login</a:t>
            </a:r>
            <a:r>
              <a:rPr lang="en-US" sz="24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)) {</a:t>
            </a:r>
            <a:endParaRPr lang="en-US" sz="2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message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onsolas" panose="020B0609020204030204" pitchFamily="49" charset="0"/>
              </a:rPr>
              <a:t>Такой пользователь уже существует"</a:t>
            </a:r>
            <a:r>
              <a:rPr lang="ru-RU" sz="2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Храним пароль в зашифрованном виде</a:t>
            </a:r>
            <a:endParaRPr lang="ru-RU" sz="2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AppendAllText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DataBase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$"{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login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}</a:t>
            </a:r>
            <a:r>
              <a:rPr lang="en-US" sz="2400" dirty="0">
                <a:solidFill>
                  <a:srgbClr val="EE0000"/>
                </a:solidFill>
                <a:latin typeface="Consolas" panose="020B0609020204030204" pitchFamily="49" charset="0"/>
              </a:rPr>
              <a:t>\t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{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encrypt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password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)}</a:t>
            </a:r>
            <a:r>
              <a:rPr lang="en-US" sz="2400" dirty="0">
                <a:solidFill>
                  <a:srgbClr val="EE0000"/>
                </a:solidFill>
                <a:latin typeface="Consolas" panose="020B0609020204030204" pitchFamily="49" charset="0"/>
              </a:rPr>
              <a:t>\n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message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Empty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en-US" sz="2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34" name="Picture 10" descr="https://us-tuna-sounds-images.voicemod.net/64c2bcda-a203-47cd-a81a-68bf07397033-1701636231104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327659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06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latin typeface="Bookman Old Style" panose="02050604050505020204" pitchFamily="18" charset="0"/>
              </a:rPr>
              <a:t>Проверка логина и пароля при входе:</a:t>
            </a: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static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bool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95E2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TryLogin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login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password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passwordHash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encrypt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password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  <a:p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using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sr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StreamReader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DataBase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  <a:p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line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>
                <a:solidFill>
                  <a:srgbClr val="AF00D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while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((</a:t>
            </a:r>
            <a:r>
              <a:rPr lang="en-US" sz="2400" dirty="0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line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sr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ReadLine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())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!=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{</a:t>
            </a:r>
          </a:p>
          <a:p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temp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line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Split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EE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\t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  <a:p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dbLogin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temp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400" dirty="0">
                <a:solidFill>
                  <a:srgbClr val="098658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];</a:t>
            </a:r>
          </a:p>
          <a:p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dbPasswordHash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temp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400" dirty="0">
                <a:solidFill>
                  <a:srgbClr val="098658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];</a:t>
            </a:r>
          </a:p>
          <a:p>
            <a:r>
              <a:rPr lang="en-US" sz="2400" dirty="0" smtClean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При проверке пароля НЕ нужно его расшифровывать,</a:t>
            </a:r>
            <a:endParaRPr lang="ru-RU" sz="2400" dirty="0">
              <a:solidFill>
                <a:srgbClr val="3B3B3B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необходимо наоборот - шифровать то, что ввел пользователь</a:t>
            </a:r>
            <a:endParaRPr lang="ru-RU" sz="2400" dirty="0">
              <a:solidFill>
                <a:srgbClr val="3B3B3B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и сравнивать </a:t>
            </a:r>
            <a:r>
              <a:rPr lang="ru-RU" sz="2400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хеши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(шифры)</a:t>
            </a:r>
            <a:endParaRPr lang="ru-RU" sz="2400" dirty="0">
              <a:solidFill>
                <a:srgbClr val="3B3B3B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</a:t>
            </a:r>
            <a:r>
              <a:rPr lang="en-US" sz="2400" dirty="0">
                <a:solidFill>
                  <a:srgbClr val="AF00D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dbLogin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==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login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&amp;&amp;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dbPasswordHash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==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passwordHash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    </a:t>
            </a:r>
            <a:r>
              <a:rPr lang="en-US" sz="2400" dirty="0">
                <a:solidFill>
                  <a:srgbClr val="AF00D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}</a:t>
            </a:r>
          </a:p>
          <a:p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>
                <a:solidFill>
                  <a:srgbClr val="AF00D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false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2400" b="0" dirty="0">
              <a:solidFill>
                <a:srgbClr val="3B3B3B"/>
              </a:solidFill>
              <a:effectLst/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65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" y="0"/>
            <a:ext cx="1219200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Напишем код для окна авторизации.</a:t>
            </a: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 нажатии на кнопку «Зарегистрироваться» открывается форма с регистрацией.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ru-RU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buttonRegister_Click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sender,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registrationForm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RegistrationForm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registrationForm.ShowDialog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==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DialogResult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.OK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textBoxLogin.Text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registrationForm.Login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}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2400" b="0" dirty="0">
              <a:solidFill>
                <a:srgbClr val="000000"/>
              </a:solidFill>
              <a:effectLst/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84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" y="0"/>
            <a:ext cx="12192001" cy="6924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 нажатии на кнопку «Войти» происходит проверка данных и в случае успеха отображается сообщение о входе.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ru-RU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buttonLogin_Click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login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textBoxLogin.Text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password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textBoxPassword.Text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AuthorizationController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.TryLogin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(login, password))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MessageBox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.Show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ru-RU" sz="2400" dirty="0">
                <a:solidFill>
                  <a:srgbClr val="A31515"/>
                </a:solidFill>
                <a:latin typeface="Consolas" panose="020B0609020204030204" pitchFamily="49" charset="0"/>
              </a:rPr>
              <a:t>Вы вошли"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sz="2400" dirty="0">
                <a:solidFill>
                  <a:srgbClr val="A31515"/>
                </a:solidFill>
                <a:latin typeface="Consolas" panose="020B0609020204030204" pitchFamily="49" charset="0"/>
              </a:rPr>
              <a:t>"Успех"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labelInfo.Visible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51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inFor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35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" y="654356"/>
            <a:ext cx="1219199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latin typeface="Bookman Old Style" panose="02050604050505020204" pitchFamily="18" charset="0"/>
              </a:rPr>
              <a:t>Windows Forms</a:t>
            </a:r>
            <a:endParaRPr lang="en-US" sz="2400" b="1" dirty="0"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err="1" smtClean="0">
                <a:latin typeface="Bookman Old Style" panose="02050604050505020204" pitchFamily="18" charset="0"/>
              </a:rPr>
              <a:t>Metanit</a:t>
            </a:r>
            <a:r>
              <a:rPr lang="en-US" sz="2400" dirty="0" smtClean="0">
                <a:latin typeface="Bookman Old Style" panose="02050604050505020204" pitchFamily="18" charset="0"/>
              </a:rPr>
              <a:t>: </a:t>
            </a:r>
            <a:r>
              <a:rPr lang="en-US" sz="2400" dirty="0">
                <a:latin typeface="Bookman Old Style" panose="02050604050505020204" pitchFamily="18" charset="0"/>
                <a:hlinkClick r:id="rId3"/>
              </a:rPr>
              <a:t>https://</a:t>
            </a:r>
            <a:r>
              <a:rPr lang="en-US" sz="2400" dirty="0" smtClean="0">
                <a:latin typeface="Bookman Old Style" panose="02050604050505020204" pitchFamily="18" charset="0"/>
                <a:hlinkClick r:id="rId3"/>
              </a:rPr>
              <a:t>metanit.com/sharp/windowsforms/1.1.php</a:t>
            </a:r>
            <a:r>
              <a:rPr lang="en-US" sz="2400" dirty="0" smtClean="0">
                <a:latin typeface="Bookman Old Style" panose="020506040505050202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Bookman Old Style" panose="02050604050505020204" pitchFamily="18" charset="0"/>
              </a:rPr>
              <a:t>ulearn.me:</a:t>
            </a:r>
            <a:endParaRPr lang="ru-RU" sz="2400" dirty="0" smtClean="0"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Bookman Old Style" panose="02050604050505020204" pitchFamily="18" charset="0"/>
                <a:hlinkClick r:id="rId4"/>
              </a:rPr>
              <a:t>https://ulearn.me/course/basicprogramming2/Sobytiynaya_model__</a:t>
            </a:r>
            <a:r>
              <a:rPr lang="en-US" sz="2400" dirty="0" smtClean="0">
                <a:solidFill>
                  <a:srgbClr val="000000"/>
                </a:solidFill>
                <a:latin typeface="Bookman Old Style" panose="02050604050505020204" pitchFamily="18" charset="0"/>
                <a:hlinkClick r:id="rId4"/>
              </a:rPr>
              <a:t>73d69c1f-e3ac-4568-9473-8b0d0a522225</a:t>
            </a:r>
            <a:r>
              <a:rPr lang="en-US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ru-RU" sz="2400" dirty="0" smtClean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4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Пример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окна авторизации из лекции: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Bookman Old Style" panose="02050604050505020204" pitchFamily="18" charset="0"/>
                <a:hlinkClick r:id="rId5"/>
              </a:rPr>
              <a:t>https://</a:t>
            </a:r>
            <a:r>
              <a:rPr lang="en-US" sz="2400" dirty="0" smtClean="0">
                <a:solidFill>
                  <a:srgbClr val="000000"/>
                </a:solidFill>
                <a:latin typeface="Bookman Old Style" panose="02050604050505020204" pitchFamily="18" charset="0"/>
                <a:hlinkClick r:id="rId5"/>
              </a:rPr>
              <a:t>github.com/DaniilKlyukin/Authorization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endParaRPr lang="en-US" sz="2400" dirty="0" smtClean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Полезные материалы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97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33347"/>
          <a:stretch/>
        </p:blipFill>
        <p:spPr>
          <a:xfrm>
            <a:off x="-1" y="33629"/>
            <a:ext cx="10593063" cy="6824371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556260" y="4339028"/>
            <a:ext cx="3256365" cy="583045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 нажатии ПКМ</a:t>
            </a:r>
            <a:endParaRPr lang="en-US" sz="2400" b="1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689523" y="1344322"/>
            <a:ext cx="8287683" cy="2245679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 нажатии на «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Свойства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» в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правом нижнем углу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появится окно с параметрами данного объекта, также параметры отобразятся если просто нажать ЛКМ на объект (например на форму).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Прямая соединительная линия 18"/>
          <p:cNvCxnSpPr/>
          <p:nvPr/>
        </p:nvCxnSpPr>
        <p:spPr>
          <a:xfrm flipV="1">
            <a:off x="3812625" y="4339028"/>
            <a:ext cx="645075" cy="1846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74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r="66105" b="20227"/>
          <a:stretch/>
        </p:blipFill>
        <p:spPr>
          <a:xfrm>
            <a:off x="-1" y="18716"/>
            <a:ext cx="6767579" cy="6839283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7243602" y="2144399"/>
            <a:ext cx="3407464" cy="2245038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Панель элементов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содержит элементы, которые можно добавить на форму.</a:t>
            </a:r>
            <a:endParaRPr lang="en-US" sz="2400" b="1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37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0" y="1737360"/>
            <a:ext cx="4984991" cy="3907673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 нажатии на «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Свойства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» в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правом нижнем углу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появится окно с параметрами данного объекта, также параметры отобразятся если просто нажать ЛКМ на объект (например на форму).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 flipH="1">
            <a:off x="7123943" y="3578877"/>
            <a:ext cx="1276578" cy="12952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991" y="0"/>
            <a:ext cx="72070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/>
        </p:nvPicPr>
        <p:blipFill rotWithShape="1">
          <a:blip r:embed="rId3"/>
          <a:srcRect r="75328" b="55773"/>
          <a:stretch/>
        </p:blipFill>
        <p:spPr>
          <a:xfrm>
            <a:off x="3401873" y="-4407"/>
            <a:ext cx="6001207" cy="6864544"/>
          </a:xfrm>
          <a:prstGeom prst="rect">
            <a:avLst/>
          </a:prstGeom>
        </p:spPr>
      </p:pic>
      <p:cxnSp>
        <p:nvCxnSpPr>
          <p:cNvPr id="6" name="Прямая соединительная линия 5"/>
          <p:cNvCxnSpPr>
            <a:endCxn id="8" idx="3"/>
          </p:cNvCxnSpPr>
          <p:nvPr/>
        </p:nvCxnSpPr>
        <p:spPr>
          <a:xfrm flipH="1" flipV="1">
            <a:off x="3401873" y="2468683"/>
            <a:ext cx="2252168" cy="3430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0" y="1683853"/>
            <a:ext cx="3401873" cy="15696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Кнопка (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Button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),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чтобы вызывать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действия при нажатии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0" y="4016937"/>
            <a:ext cx="3401873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Label,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текстовое поле без доступа к редактированию.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0" y="5405695"/>
            <a:ext cx="3401873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NumericUpDown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поле для ввода чисел.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Прямая соединительная линия 31"/>
          <p:cNvCxnSpPr>
            <a:stCxn id="35" idx="1"/>
          </p:cNvCxnSpPr>
          <p:nvPr/>
        </p:nvCxnSpPr>
        <p:spPr>
          <a:xfrm flipH="1">
            <a:off x="9020198" y="6257836"/>
            <a:ext cx="502055" cy="1886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Прямоугольник 34"/>
          <p:cNvSpPr/>
          <p:nvPr/>
        </p:nvSpPr>
        <p:spPr>
          <a:xfrm>
            <a:off x="9522253" y="5657671"/>
            <a:ext cx="2643727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TextBox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поле для ввода текста.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Прямая соединительная линия 35"/>
          <p:cNvCxnSpPr>
            <a:endCxn id="30" idx="3"/>
          </p:cNvCxnSpPr>
          <p:nvPr/>
        </p:nvCxnSpPr>
        <p:spPr>
          <a:xfrm flipH="1">
            <a:off x="3401873" y="5661660"/>
            <a:ext cx="2252167" cy="344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>
            <a:endCxn id="20" idx="3"/>
          </p:cNvCxnSpPr>
          <p:nvPr/>
        </p:nvCxnSpPr>
        <p:spPr>
          <a:xfrm flipH="1" flipV="1">
            <a:off x="3401873" y="4617102"/>
            <a:ext cx="2252167" cy="338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Прямоугольник 38"/>
          <p:cNvSpPr/>
          <p:nvPr/>
        </p:nvSpPr>
        <p:spPr>
          <a:xfrm>
            <a:off x="9403080" y="-4407"/>
            <a:ext cx="2788920" cy="34163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CheckBox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для установки флажка. Свойство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Checked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отображает стоит галочка или нет (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true/false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9403080" y="3787929"/>
            <a:ext cx="2788920" cy="15696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ComboBox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для выбора объекта из списка объектов.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" name="Прямая соединительная линия 42"/>
          <p:cNvCxnSpPr>
            <a:endCxn id="42" idx="1"/>
          </p:cNvCxnSpPr>
          <p:nvPr/>
        </p:nvCxnSpPr>
        <p:spPr>
          <a:xfrm>
            <a:off x="9020198" y="4434840"/>
            <a:ext cx="382882" cy="13791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>
            <a:endCxn id="39" idx="1"/>
          </p:cNvCxnSpPr>
          <p:nvPr/>
        </p:nvCxnSpPr>
        <p:spPr>
          <a:xfrm flipV="1">
            <a:off x="7877198" y="1703753"/>
            <a:ext cx="1525882" cy="18166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450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/>
        </p:nvPicPr>
        <p:blipFill rotWithShape="1">
          <a:blip r:embed="rId3"/>
          <a:srcRect l="8674" t="44979" r="5243" b="7565"/>
          <a:stretch/>
        </p:blipFill>
        <p:spPr>
          <a:xfrm>
            <a:off x="0" y="0"/>
            <a:ext cx="12192000" cy="4288779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0" y="5288340"/>
            <a:ext cx="12192000" cy="15696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Если нажать на элемент 2 раза ЛКМ, то автоматически создастся событие (внутри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Designer.cs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 и метод, который вызывается при событии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(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Form.cs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Для кнопки это будет событие нажатия на кнопку, для других элементов – что-то свое.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154395" y="1464759"/>
            <a:ext cx="3062005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Многострочный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TextBox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8924299" y="3680916"/>
            <a:ext cx="2481911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DataGridView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таблица с данными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Прямая соединительная линия 27"/>
          <p:cNvCxnSpPr>
            <a:stCxn id="27" idx="0"/>
          </p:cNvCxnSpPr>
          <p:nvPr/>
        </p:nvCxnSpPr>
        <p:spPr>
          <a:xfrm flipH="1" flipV="1">
            <a:off x="9624060" y="1773319"/>
            <a:ext cx="541195" cy="19075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Прямоугольник 39"/>
          <p:cNvSpPr/>
          <p:nvPr/>
        </p:nvSpPr>
        <p:spPr>
          <a:xfrm>
            <a:off x="1408886" y="4617807"/>
            <a:ext cx="6531154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TrackBar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ползунок для ввода чисел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Прямая соединительная линия 40"/>
          <p:cNvCxnSpPr>
            <a:endCxn id="40" idx="0"/>
          </p:cNvCxnSpPr>
          <p:nvPr/>
        </p:nvCxnSpPr>
        <p:spPr>
          <a:xfrm>
            <a:off x="594360" y="3944356"/>
            <a:ext cx="4080103" cy="6734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Прямоугольник 48"/>
          <p:cNvSpPr/>
          <p:nvPr/>
        </p:nvSpPr>
        <p:spPr>
          <a:xfrm>
            <a:off x="0" y="-29605"/>
            <a:ext cx="5534351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RadioButton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как </a:t>
            </a:r>
            <a:r>
              <a:rPr lang="en-US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CheckBox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но для выбора 1 из множества.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Прямая соединительная линия 32"/>
          <p:cNvCxnSpPr>
            <a:endCxn id="49" idx="3"/>
          </p:cNvCxnSpPr>
          <p:nvPr/>
        </p:nvCxnSpPr>
        <p:spPr>
          <a:xfrm flipH="1">
            <a:off x="5534351" y="385893"/>
            <a:ext cx="935029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09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14872</TotalTime>
  <Words>1548</Words>
  <Application>Microsoft Office PowerPoint</Application>
  <PresentationFormat>Широкоэкранный</PresentationFormat>
  <Paragraphs>349</Paragraphs>
  <Slides>48</Slides>
  <Notes>48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48</vt:i4>
      </vt:variant>
    </vt:vector>
  </HeadingPairs>
  <TitlesOfParts>
    <vt:vector size="56" baseType="lpstr">
      <vt:lpstr>Arial</vt:lpstr>
      <vt:lpstr>Bookman Old Style</vt:lpstr>
      <vt:lpstr>Calibri</vt:lpstr>
      <vt:lpstr>Calibri Light</vt:lpstr>
      <vt:lpstr>Cascadia Mono</vt:lpstr>
      <vt:lpstr>Consolas</vt:lpstr>
      <vt:lpstr>Times New Roman</vt:lpstr>
      <vt:lpstr>Тема Office</vt:lpstr>
      <vt:lpstr>2 семестр Лекция 5. Объектно-ориентированное программирование  Содержание лекции: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ПРОГРАММЫ ДЛЯ РАСЧЁТА ПРОДОЛЬНО-ПОПЕРЕЧНЫХ КОЛЕБАНИЙ СТВОЛА АРТИЛЛЕРИЙСКОГО ОРУДИЯ</dc:title>
  <dc:creator>vsufiy</dc:creator>
  <cp:lastModifiedBy>Daniil Kljukin</cp:lastModifiedBy>
  <cp:revision>864</cp:revision>
  <dcterms:modified xsi:type="dcterms:W3CDTF">2025-04-24T15:10:44Z</dcterms:modified>
</cp:coreProperties>
</file>